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Fish</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44</c:v>
                </c:pt>
                <c:pt idx="2">
                  <c:v>41</c:v>
                </c:pt>
                <c:pt idx="3">
                  <c:v>47</c:v>
                </c:pt>
                <c:pt idx="4">
                  <c:v>46</c:v>
                </c:pt>
                <c:pt idx="5">
                  <c:v>47</c:v>
                </c:pt>
                <c:pt idx="6">
                  <c:v>40</c:v>
                </c:pt>
                <c:pt idx="7">
                  <c:v>48</c:v>
                </c:pt>
                <c:pt idx="8">
                  <c:v>43</c:v>
                </c:pt>
                <c:pt idx="9">
                  <c:v>44</c:v>
                </c:pt>
                <c:pt idx="10">
                  <c:v>44</c:v>
                </c:pt>
                <c:pt idx="11">
                  <c:v>45</c:v>
                </c:pt>
                <c:pt idx="12">
                  <c:v>44</c:v>
                </c:pt>
                <c:pt idx="13">
                  <c:v>48</c:v>
                </c:pt>
              </c:numCache>
            </c:numRef>
          </c:val>
        </c:ser>
        <c:ser>
          <c:idx val="1"/>
          <c:order val="1"/>
          <c:tx>
            <c:strRef>
              <c:f>Sheet1!$C$1</c:f>
              <c:strCache>
                <c:ptCount val="1"/>
                <c:pt idx="0">
                  <c:v>Crustaceans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26</c:v>
                </c:pt>
                <c:pt idx="2">
                  <c:v>32</c:v>
                </c:pt>
                <c:pt idx="3">
                  <c:v>33</c:v>
                </c:pt>
                <c:pt idx="4">
                  <c:v>32</c:v>
                </c:pt>
                <c:pt idx="5">
                  <c:v>29</c:v>
                </c:pt>
                <c:pt idx="6">
                  <c:v>35</c:v>
                </c:pt>
                <c:pt idx="7">
                  <c:v>25</c:v>
                </c:pt>
                <c:pt idx="8">
                  <c:v>33</c:v>
                </c:pt>
                <c:pt idx="9">
                  <c:v>35</c:v>
                </c:pt>
                <c:pt idx="10">
                  <c:v>32</c:v>
                </c:pt>
                <c:pt idx="11">
                  <c:v>30</c:v>
                </c:pt>
                <c:pt idx="12">
                  <c:v>25</c:v>
                </c:pt>
                <c:pt idx="13">
                  <c:v>32</c:v>
                </c:pt>
              </c:numCache>
            </c:numRef>
          </c:val>
        </c:ser>
        <c:ser>
          <c:idx val="2"/>
          <c:order val="2"/>
          <c:tx>
            <c:strRef>
              <c:f>Sheet1!$D$1</c:f>
              <c:strCache>
                <c:ptCount val="1"/>
                <c:pt idx="0">
                  <c:v>Mollusks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25</c:v>
                </c:pt>
                <c:pt idx="2">
                  <c:v>23</c:v>
                </c:pt>
                <c:pt idx="3">
                  <c:v>17</c:v>
                </c:pt>
                <c:pt idx="4">
                  <c:v>24</c:v>
                </c:pt>
                <c:pt idx="5">
                  <c:v>22</c:v>
                </c:pt>
                <c:pt idx="6">
                  <c:v>25</c:v>
                </c:pt>
                <c:pt idx="7">
                  <c:v>20</c:v>
                </c:pt>
                <c:pt idx="8">
                  <c:v>20</c:v>
                </c:pt>
                <c:pt idx="9">
                  <c:v>22</c:v>
                </c:pt>
                <c:pt idx="10">
                  <c:v>15</c:v>
                </c:pt>
                <c:pt idx="11">
                  <c:v>21</c:v>
                </c:pt>
                <c:pt idx="12">
                  <c:v>15</c:v>
                </c:pt>
                <c:pt idx="13">
                  <c:v>18</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6</c:v>
                </c:pt>
                <c:pt idx="1">
                  <c:v>13</c:v>
                </c:pt>
                <c:pt idx="2">
                  <c:v>23</c:v>
                </c:pt>
                <c:pt idx="3">
                  <c:v>5</c:v>
                </c:pt>
                <c:pt idx="4">
                  <c:v>21</c:v>
                </c:pt>
                <c:pt idx="5">
                  <c:v>21</c:v>
                </c:pt>
                <c:pt idx="6">
                  <c:v>16</c:v>
                </c:pt>
                <c:pt idx="7">
                  <c:v>8</c:v>
                </c:pt>
                <c:pt idx="8">
                  <c:v>5</c:v>
                </c:pt>
                <c:pt idx="9">
                  <c:v>11</c:v>
                </c:pt>
                <c:pt idx="10">
                  <c:v>5</c:v>
                </c:pt>
                <c:pt idx="11">
                  <c:v>21</c:v>
                </c:pt>
                <c:pt idx="12">
                  <c:v>16</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Fish</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40</c:v>
                </c:pt>
                <c:pt idx="2">
                  <c:v>45</c:v>
                </c:pt>
                <c:pt idx="3">
                  <c:v>42</c:v>
                </c:pt>
                <c:pt idx="4">
                  <c:v>42</c:v>
                </c:pt>
                <c:pt idx="5">
                  <c:v>45</c:v>
                </c:pt>
                <c:pt idx="6">
                  <c:v>42</c:v>
                </c:pt>
                <c:pt idx="7">
                  <c:v>50</c:v>
                </c:pt>
                <c:pt idx="8">
                  <c:v>42</c:v>
                </c:pt>
                <c:pt idx="9">
                  <c:v>49</c:v>
                </c:pt>
                <c:pt idx="10">
                  <c:v>49</c:v>
                </c:pt>
                <c:pt idx="11">
                  <c:v>46</c:v>
                </c:pt>
                <c:pt idx="12">
                  <c:v>41</c:v>
                </c:pt>
                <c:pt idx="13">
                  <c:v>42</c:v>
                </c:pt>
              </c:numCache>
            </c:numRef>
          </c:val>
        </c:ser>
        <c:ser>
          <c:idx val="1"/>
          <c:order val="1"/>
          <c:tx>
            <c:strRef>
              <c:f>Sheet1!$C$1</c:f>
              <c:strCache>
                <c:ptCount val="1"/>
                <c:pt idx="0">
                  <c:v>Crustaceans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33</c:v>
                </c:pt>
                <c:pt idx="2">
                  <c:v>31</c:v>
                </c:pt>
                <c:pt idx="3">
                  <c:v>29</c:v>
                </c:pt>
                <c:pt idx="4">
                  <c:v>29</c:v>
                </c:pt>
                <c:pt idx="5">
                  <c:v>30</c:v>
                </c:pt>
                <c:pt idx="6">
                  <c:v>28</c:v>
                </c:pt>
                <c:pt idx="7">
                  <c:v>31</c:v>
                </c:pt>
                <c:pt idx="8">
                  <c:v>27</c:v>
                </c:pt>
                <c:pt idx="9">
                  <c:v>25</c:v>
                </c:pt>
                <c:pt idx="10">
                  <c:v>27</c:v>
                </c:pt>
                <c:pt idx="11">
                  <c:v>32</c:v>
                </c:pt>
                <c:pt idx="12">
                  <c:v>26</c:v>
                </c:pt>
                <c:pt idx="13">
                  <c:v>26</c:v>
                </c:pt>
              </c:numCache>
            </c:numRef>
          </c:val>
        </c:ser>
        <c:ser>
          <c:idx val="2"/>
          <c:order val="2"/>
          <c:tx>
            <c:strRef>
              <c:f>Sheet1!$D$1</c:f>
              <c:strCache>
                <c:ptCount val="1"/>
                <c:pt idx="0">
                  <c:v>Mollusks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24</c:v>
                </c:pt>
                <c:pt idx="2">
                  <c:v>21</c:v>
                </c:pt>
                <c:pt idx="3">
                  <c:v>16</c:v>
                </c:pt>
                <c:pt idx="4">
                  <c:v>18</c:v>
                </c:pt>
                <c:pt idx="5">
                  <c:v>22</c:v>
                </c:pt>
                <c:pt idx="6">
                  <c:v>24</c:v>
                </c:pt>
                <c:pt idx="7">
                  <c:v>24</c:v>
                </c:pt>
                <c:pt idx="8">
                  <c:v>23</c:v>
                </c:pt>
                <c:pt idx="9">
                  <c:v>17</c:v>
                </c:pt>
                <c:pt idx="10">
                  <c:v>19</c:v>
                </c:pt>
                <c:pt idx="11">
                  <c:v>17</c:v>
                </c:pt>
                <c:pt idx="12">
                  <c:v>19</c:v>
                </c:pt>
                <c:pt idx="13">
                  <c:v>22</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8</c:v>
                </c:pt>
                <c:pt idx="1">
                  <c:v>15</c:v>
                </c:pt>
                <c:pt idx="2">
                  <c:v>8</c:v>
                </c:pt>
                <c:pt idx="3">
                  <c:v>8</c:v>
                </c:pt>
                <c:pt idx="4">
                  <c:v>13</c:v>
                </c:pt>
                <c:pt idx="5">
                  <c:v>16</c:v>
                </c:pt>
                <c:pt idx="6">
                  <c:v>13</c:v>
                </c:pt>
                <c:pt idx="7">
                  <c:v>15</c:v>
                </c:pt>
                <c:pt idx="8">
                  <c:v>9</c:v>
                </c:pt>
                <c:pt idx="9">
                  <c:v>9</c:v>
                </c:pt>
                <c:pt idx="10">
                  <c:v>14</c:v>
                </c:pt>
                <c:pt idx="11">
                  <c:v>15</c:v>
                </c:pt>
                <c:pt idx="12">
                  <c:v>19</c:v>
                </c:pt>
                <c:pt idx="13">
                  <c:v>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Fish</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48</c:v>
                </c:pt>
                <c:pt idx="2">
                  <c:v>45</c:v>
                </c:pt>
                <c:pt idx="3">
                  <c:v>45</c:v>
                </c:pt>
                <c:pt idx="4">
                  <c:v>43</c:v>
                </c:pt>
                <c:pt idx="5">
                  <c:v>50</c:v>
                </c:pt>
                <c:pt idx="6">
                  <c:v>47</c:v>
                </c:pt>
                <c:pt idx="7">
                  <c:v>44</c:v>
                </c:pt>
                <c:pt idx="8">
                  <c:v>41</c:v>
                </c:pt>
                <c:pt idx="9">
                  <c:v>44</c:v>
                </c:pt>
                <c:pt idx="10">
                  <c:v>42</c:v>
                </c:pt>
                <c:pt idx="11">
                  <c:v>41</c:v>
                </c:pt>
                <c:pt idx="12">
                  <c:v>40</c:v>
                </c:pt>
                <c:pt idx="13">
                  <c:v>41</c:v>
                </c:pt>
              </c:numCache>
            </c:numRef>
          </c:val>
        </c:ser>
        <c:ser>
          <c:idx val="1"/>
          <c:order val="1"/>
          <c:tx>
            <c:strRef>
              <c:f>Sheet1!$C$1</c:f>
              <c:strCache>
                <c:ptCount val="1"/>
                <c:pt idx="0">
                  <c:v>Crustaceans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27</c:v>
                </c:pt>
                <c:pt idx="2">
                  <c:v>35</c:v>
                </c:pt>
                <c:pt idx="3">
                  <c:v>29</c:v>
                </c:pt>
                <c:pt idx="4">
                  <c:v>33</c:v>
                </c:pt>
                <c:pt idx="5">
                  <c:v>32</c:v>
                </c:pt>
                <c:pt idx="6">
                  <c:v>32</c:v>
                </c:pt>
                <c:pt idx="7">
                  <c:v>28</c:v>
                </c:pt>
                <c:pt idx="8">
                  <c:v>26</c:v>
                </c:pt>
                <c:pt idx="9">
                  <c:v>28</c:v>
                </c:pt>
                <c:pt idx="10">
                  <c:v>34</c:v>
                </c:pt>
                <c:pt idx="11">
                  <c:v>26</c:v>
                </c:pt>
                <c:pt idx="12">
                  <c:v>25</c:v>
                </c:pt>
                <c:pt idx="13">
                  <c:v>33</c:v>
                </c:pt>
              </c:numCache>
            </c:numRef>
          </c:val>
        </c:ser>
        <c:ser>
          <c:idx val="2"/>
          <c:order val="2"/>
          <c:tx>
            <c:strRef>
              <c:f>Sheet1!$D$1</c:f>
              <c:strCache>
                <c:ptCount val="1"/>
                <c:pt idx="0">
                  <c:v>Mollusks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22</c:v>
                </c:pt>
                <c:pt idx="1">
                  <c:v>23</c:v>
                </c:pt>
                <c:pt idx="2">
                  <c:v>21</c:v>
                </c:pt>
                <c:pt idx="3">
                  <c:v>24</c:v>
                </c:pt>
                <c:pt idx="4">
                  <c:v>25</c:v>
                </c:pt>
                <c:pt idx="5">
                  <c:v>15</c:v>
                </c:pt>
                <c:pt idx="6">
                  <c:v>23</c:v>
                </c:pt>
                <c:pt idx="7">
                  <c:v>15</c:v>
                </c:pt>
                <c:pt idx="8">
                  <c:v>24</c:v>
                </c:pt>
                <c:pt idx="9">
                  <c:v>16</c:v>
                </c:pt>
                <c:pt idx="10">
                  <c:v>22</c:v>
                </c:pt>
                <c:pt idx="11">
                  <c:v>18</c:v>
                </c:pt>
                <c:pt idx="12">
                  <c:v>19</c:v>
                </c:pt>
                <c:pt idx="13">
                  <c:v>24</c:v>
                </c:pt>
              </c:numCache>
            </c:numRef>
          </c:val>
        </c:ser>
        <c:ser>
          <c:idx val="3"/>
          <c:order val="3"/>
          <c:tx>
            <c:strRef>
              <c:f>Sheet1!$E$1</c:f>
              <c:strCache>
                <c:ptCount val="1"/>
                <c:pt idx="0">
                  <c:v>Others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Sheet1!$E$2:$E$15</c:f>
              <c:numCache>
                <c:formatCode>General</c:formatCode>
                <c:ptCount val="14"/>
                <c:pt idx="0">
                  <c:v>10</c:v>
                </c:pt>
                <c:pt idx="1">
                  <c:v>5</c:v>
                </c:pt>
                <c:pt idx="2">
                  <c:v>20</c:v>
                </c:pt>
                <c:pt idx="3">
                  <c:v>6</c:v>
                </c:pt>
                <c:pt idx="4">
                  <c:v>14</c:v>
                </c:pt>
                <c:pt idx="5">
                  <c:v>21</c:v>
                </c:pt>
                <c:pt idx="6">
                  <c:v>25</c:v>
                </c:pt>
                <c:pt idx="7">
                  <c:v>11</c:v>
                </c:pt>
                <c:pt idx="8">
                  <c:v>20</c:v>
                </c:pt>
                <c:pt idx="9">
                  <c:v>23</c:v>
                </c:pt>
                <c:pt idx="10">
                  <c:v>12</c:v>
                </c:pt>
                <c:pt idx="11">
                  <c:v>19</c:v>
                </c:pt>
                <c:pt idx="12">
                  <c:v>25</c:v>
                </c:pt>
                <c:pt idx="13">
                  <c:v>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1.2</c:v>
                </c:pt>
                <c:pt idx="1">
                  <c:v>1.35</c:v>
                </c:pt>
                <c:pt idx="2">
                  <c:v>1.48</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 Fish, Crustaceans, Mollusks, Other Seafood
Product Type: Fresh, Frozen Dried, Smoked, Canned
Nature: Organic, Conventional
Distribution Channel: Supermarkets, Convenience Stores, Specialty Stores, Online Sales Channel, Other Distribution Channels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Sea Food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Global Aquaculture Alliance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Food Science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Seafood Nutrition Partnership</a:t>
                      </a:r>
                    </a:p>
                  </a:txBody>
                  <a:tcPr marL="9525" marR="9525" marT="9525" marB="0" anchor="ctr"/>
                </a:tc>
                <a:tc>
                  <a:txBody>
                    <a:bodyPr/>
                    <a:lstStyle/>
                    <a:p>
                      <a:pPr marL="91440" algn="l" fontAlgn="b"/>
                      <a:r>
                        <a:rPr lang="en-US" sz="1100" kern="1200" dirty="0">
                          <a:solidFill>
                            <a:schemeClr val="dk1"/>
                          </a:solidFill>
                          <a:latin typeface="+mn-lt"/>
                          <a:ea typeface="+mn-ea"/>
                          <a:cs typeface="+mn-cs"/>
                        </a:rPr>
                        <a:t>Aquaculture</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Oceanic and Atmospheric Administration (NOAA)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Marine Science and Engineering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Marine Stewardship Council</a:t>
                      </a:r>
                    </a:p>
                  </a:txBody>
                  <a:tcPr marL="9525" marR="9525" marT="9525" marB="0" anchor="ctr"/>
                </a:tc>
                <a:tc>
                  <a:txBody>
                    <a:bodyPr/>
                    <a:lstStyle/>
                    <a:p>
                      <a:pPr marL="91440" algn="l" fontAlgn="b"/>
                      <a:r>
                        <a:rPr lang="en-US" sz="1100" kern="1200" dirty="0">
                          <a:solidFill>
                            <a:schemeClr val="dk1"/>
                          </a:solidFill>
                          <a:latin typeface="+mn-lt"/>
                          <a:ea typeface="+mn-ea"/>
                          <a:cs typeface="+mn-cs"/>
                        </a:rPr>
                        <a:t>Food Quality and Preference</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Food and Agriculture Organization of the United Nations (FAO)</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Fisheries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Seafood Market is projected to grow at a robust CAGR during the forecast period from 2019-2032. In 2023, the market size stood at several billions in USD and it is anticipated to experience significant expansion due to rising consumer preference for seafood and advancements in seafood farming techniques. There has also been a remarkable increase in seafood consumption, mainly attributed to its health benefits, which will further stimulate the market share. Over the forecast period, the market is expected to garner substantial revenue, facilitated by enhancements in sustainable fish farming practices and escalated demand across various countries. Therefore, the global seafood market outlook appears promising and is further likely to unfold lucrative business opportunities for the industry stakeholders.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Sea Food Market,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102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700</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Growing Demand for Protein-Rich Food: The global seafood market is experiencing a surge in its growth, substantially driven by the escalating demand for protein-rich food sources worldwide. Consumers understand the significant health benefits associated with the consumption of seafood, which is low in saturated fat and rich in essential nutrients and omega-3 fatty acids. Hence, shifting consumer preferences toward healthier diet options and rising awareness about essential body nutrients have proven to be key market enablers.
Increasing Popularity of Ready-to-Eat Products: There is a rising trend of convenient and ready-to-eat meals in the global market as they save time and effort in today’s busy lifestyle. Seafood-based ready meals, canned fish, frozen seafood, and smoked seafood are attracting consumers leading to a considerable increase in seafood consumption. Convenience foods penetration in new geographic areas and advancements in packaging technology, have exemplified the growth prospects for the global seafood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Sea Food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Sea Food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102 Billion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Sea Food Market,2032 </a:t>
            </a:r>
          </a:p>
          <a:p>
            <a:pPr algn="ctr">
              <a:lnSpc>
                <a:spcPct val="150000"/>
              </a:lnSpc>
            </a:pPr>
            <a:r>
              <a:rPr lang="en-US" sz="900" b="1" i="0" u="none" strike="noStrike" baseline="0" dirty="0">
                <a:solidFill>
                  <a:schemeClr val="tx1"/>
                </a:solidFill>
              </a:rPr>
              <a:t>700 Billion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Sea Food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increasing growth and diversification of the type industry, primarily the print and electronic media, have generated a considerable increase in the demand for sea food globally. The type industry has utilized written, visual, and audible content to advertise and promote seafood cultural delicacies, creating awareness and appetites for different types of seafood. As a result, this fosters a wider customer base that increases the consumption rates of seafood and thereby stimulates its global market.
Additionally, the progressive evolution of the type industry is making room for biographical documentaries about sea creatures, their nutritional benefits, and sustainable fishing methods, which is indirectly facilitating the growth of the global seafood market. The use of various fonts, pictures, videos, and stories conveyed through the type industry provides a robust platform that helps in marketing seafood products, reaching a large audience, and driving higher sales.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seafood market is facing significant hurdles in terms of growth due to the high initial investment and setup costs required. Establishing infrastructures such as fishing vessels, breeding farms, processing facilities, and temperature-controlled transportation systems involves a substantial amount of capital. Start-ups, in particular, find it difficult to gather such huge investments which may discourage their participation, leading to less competitiveness and innovation in the market.
The dynamics of the seafood market are complex and navigating these waters often requires sophisticated and expensive technologies to ensure quality and safety. Elaborate regulations, licensing procedures, and the need to conform with sustainability standards further add to the setup costs. These high expenses might overshadow the potential profit margins, reducing the incentive for both existing and potential businesses to increase their investments, and thereby impacting the overall growth of the global seafood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Sea Food Market(USD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a:t>
            </a:r>
          </a:p>
        </p:txBody>
      </p:sp>
      <p:sp>
        <p:nvSpPr>
          <p:cNvPr id="51" name="Rectangle 50"/>
          <p:cNvSpPr/>
          <p:nvPr/>
        </p:nvSpPr>
        <p:spPr>
          <a:xfrm>
            <a:off x="457200" y="2103120"/>
            <a:ext cx="268224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Fish</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Crustaceans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Mollusks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Seafood</a:t>
            </a:r>
          </a:p>
        </p:txBody>
      </p:sp>
      <p:sp>
        <p:nvSpPr>
          <p:cNvPr id="52" name="Rounded Rectangle 51"/>
          <p:cNvSpPr/>
          <p:nvPr/>
        </p:nvSpPr>
        <p:spPr>
          <a:xfrm>
            <a:off x="332232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PRODUCT TYPE</a:t>
            </a:r>
          </a:p>
        </p:txBody>
      </p:sp>
      <p:sp>
        <p:nvSpPr>
          <p:cNvPr id="53" name="Rectangle 52"/>
          <p:cNvSpPr/>
          <p:nvPr/>
        </p:nvSpPr>
        <p:spPr>
          <a:xfrm>
            <a:off x="3322320" y="2103120"/>
            <a:ext cx="2682240"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Fresh</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Frozen Dried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Smoked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Canned</a:t>
            </a:r>
          </a:p>
        </p:txBody>
      </p:sp>
      <p:sp>
        <p:nvSpPr>
          <p:cNvPr id="54" name="Rounded Rectangle 53"/>
          <p:cNvSpPr/>
          <p:nvPr/>
        </p:nvSpPr>
        <p:spPr>
          <a:xfrm>
            <a:off x="618744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NATURE</a:t>
            </a:r>
          </a:p>
        </p:txBody>
      </p:sp>
      <p:sp>
        <p:nvSpPr>
          <p:cNvPr id="55" name="Rectangle 54"/>
          <p:cNvSpPr/>
          <p:nvPr/>
        </p:nvSpPr>
        <p:spPr>
          <a:xfrm>
            <a:off x="6187440" y="2103120"/>
            <a:ext cx="268224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Organic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Conventional</a:t>
            </a:r>
          </a:p>
        </p:txBody>
      </p:sp>
      <p:sp>
        <p:nvSpPr>
          <p:cNvPr id="56" name="Rounded Rectangle 55"/>
          <p:cNvSpPr/>
          <p:nvPr/>
        </p:nvSpPr>
        <p:spPr>
          <a:xfrm>
            <a:off x="9052560" y="1828800"/>
            <a:ext cx="268224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57" name="Rectangle 56"/>
          <p:cNvSpPr/>
          <p:nvPr/>
        </p:nvSpPr>
        <p:spPr>
          <a:xfrm>
            <a:off x="9052560" y="2103120"/>
            <a:ext cx="2682240"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Supermarkets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Convenience Stores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Specialty Stores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Online Sales Channel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Distribution Channels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Sea Food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Sea Food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
By Product Type,
By Nature,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Sea Food Market SIZE,  BY Type, 2019-2023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Fish</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Crustaceans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Mollusks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Sea Food Market: REGIONAL ANALYSIS, 2019-2023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Sea Food Market SIZE,  BY Type, 2019-2023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Fish</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Crustaceans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Mollusks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Sea Food Market SIZE,  BY Type, 2019-2023 (USD Billion)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30428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384047">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Fish</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Crustaceans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Mollusks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47">
                <a:tc>
                  <a:txBody>
                    <a:bodyPr/>
                    <a:lstStyle/>
                    <a:p>
                      <a:pPr algn="ctr">
                        <a:defRPr sz="800" b="1">
                          <a:latin typeface="Poppins Bold"/>
                        </a:defRPr>
                      </a:pPr>
                      <a:r>
                        <a:t>Others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38405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Sea Food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Sea Food Market(USD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Atlantic Seafood Corporation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New York, USA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1.35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 - 50+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Sea Food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Atlantic Seafood Corporation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1995</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New York, USA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 (NYSE: TECH)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1.48</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www.example.com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Atlantic Seafood Corporation is a leading global provider in the Global Sea Food Market market, offering innovative solutions that drive digital transformation across industries. With over 25 years of experience, the company has established itself as a trusted partner for organizations seeking to leverage cutting-edge technology. The company's comprehensive portfolio includes advanced analytics, cloud solutions, and enterprise software that enable businesses to optimize operations and achieve sustainable growth. Through continuous innovation and strategic partnerships, Atlantic Seafood Corporation maintains its position at the forefront of technological advancement, serving thousands of clients worldwide.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Advanced Technology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Atlantic Seafood Corporation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Atlantic Seafood Corporation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Atlantic Seafood Corporation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Atlantic Seafood Corporation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Sea Food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5.11. km1</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5.12. km2</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1">
                          <a:solidFill>
                            <a:srgbClr val="7030A0"/>
                          </a:solidFill>
                          <a:latin typeface="Calibri"/>
                        </a:defRPr>
                      </a:pPr>
                      <a:r>
                        <a:t>6. Global Sea Food Market Size by Type (2025-2032)</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6.1. Fish</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 Crustaceans</a:t>
                      </a:r>
                    </a:p>
                  </a:txBody>
                  <a:tcPr>
                    <a:noFill/>
                    <a:lnL>
                      <a:noFill/>
                    </a:lnL>
                    <a:lnR>
                      <a:noFill/>
                    </a:lnR>
                    <a:lnT>
                      <a:noFill/>
                    </a:lnT>
                    <a:lnB>
                      <a:noFill/>
                    </a:lnB>
                  </a:tcPr>
                </a:tc>
                <a:tc>
                  <a:txBody>
                    <a:bodyPr/>
                    <a:lstStyle/>
                    <a:p>
                      <a:pPr>
                        <a:defRPr sz="1100" b="0">
                          <a:solidFill>
                            <a:srgbClr val="000000"/>
                          </a:solidFill>
                          <a:latin typeface="Calibri"/>
                        </a:defRPr>
                      </a:pPr>
                      <a:r>
                        <a:t>                    10.1.2. Canada</a:t>
                      </a:r>
                    </a:p>
                  </a:txBody>
                  <a:tcPr>
                    <a:noFill/>
                    <a:lnL>
                      <a:noFill/>
                    </a:lnL>
                    <a:lnR>
                      <a:noFill/>
                    </a:lnR>
                    <a:lnT>
                      <a:noFill/>
                    </a:lnT>
                    <a:lnB>
                      <a:noFill/>
                    </a:lnB>
                  </a:tcPr>
                </a:tc>
              </a:tr>
              <a:tr h="297180">
                <a:tc>
                  <a:txBody>
                    <a:bodyPr/>
                    <a:lstStyle/>
                    <a:p>
                      <a:pPr>
                        <a:defRPr sz="1100" b="0">
                          <a:solidFill>
                            <a:srgbClr val="000000"/>
                          </a:solidFill>
                          <a:latin typeface="Calibri"/>
                        </a:defRPr>
                      </a:pPr>
                      <a:r>
                        <a:t>          6.3. Mollusks</a:t>
                      </a:r>
                    </a:p>
                  </a:txBody>
                  <a:tcPr>
                    <a:noFill/>
                    <a:lnL>
                      <a:noFill/>
                    </a:lnL>
                    <a:lnR>
                      <a:noFill/>
                    </a:lnR>
                    <a:lnT>
                      <a:noFill/>
                    </a:lnT>
                    <a:lnB>
                      <a:noFill/>
                    </a:lnB>
                  </a:tcPr>
                </a:tc>
                <a:tc>
                  <a:txBody>
                    <a:bodyPr/>
                    <a:lstStyle/>
                    <a:p>
                      <a:pPr>
                        <a:defRPr sz="1100" b="0">
                          <a:solidFill>
                            <a:srgbClr val="000000"/>
                          </a:solidFill>
                          <a:latin typeface="Calibri"/>
                        </a:defRPr>
                      </a:pPr>
                      <a:r>
                        <a:t>          10.2. Europe (By Type, By Product Type, By Nature, By Distribution Channel)</a:t>
                      </a:r>
                    </a:p>
                  </a:txBody>
                  <a:tcPr>
                    <a:noFill/>
                    <a:lnL>
                      <a:noFill/>
                    </a:lnL>
                    <a:lnR>
                      <a:noFill/>
                    </a:lnR>
                    <a:lnT>
                      <a:noFill/>
                    </a:lnT>
                    <a:lnB>
                      <a:noFill/>
                    </a:lnB>
                  </a:tcPr>
                </a:tc>
              </a:tr>
              <a:tr h="297180">
                <a:tc>
                  <a:txBody>
                    <a:bodyPr/>
                    <a:lstStyle/>
                    <a:p>
                      <a:pPr>
                        <a:defRPr sz="1100" b="0">
                          <a:solidFill>
                            <a:srgbClr val="000000"/>
                          </a:solidFill>
                          <a:latin typeface="Calibri"/>
                        </a:defRPr>
                      </a:pPr>
                      <a:r>
                        <a:t>          6.4. Other Seafood</a:t>
                      </a:r>
                    </a:p>
                  </a:txBody>
                  <a:tcPr>
                    <a:noFill/>
                    <a:lnL>
                      <a:noFill/>
                    </a:lnL>
                    <a:lnR>
                      <a:noFill/>
                    </a:lnR>
                    <a:lnT>
                      <a:noFill/>
                    </a:lnT>
                    <a:lnB>
                      <a:noFill/>
                    </a:lnB>
                  </a:tcPr>
                </a:tc>
                <a:tc>
                  <a:txBody>
                    <a:bodyPr/>
                    <a:lstStyle/>
                    <a:p>
                      <a:pPr>
                        <a:defRPr sz="1100" b="0">
                          <a:solidFill>
                            <a:srgbClr val="000000"/>
                          </a:solidFill>
                          <a:latin typeface="Calibri"/>
                        </a:defRPr>
                      </a:pPr>
                      <a:r>
                        <a:t>                    10.2.1. UK</a:t>
                      </a:r>
                    </a:p>
                  </a:txBody>
                  <a:tcPr>
                    <a:noFill/>
                    <a:lnL>
                      <a:noFill/>
                    </a:lnL>
                    <a:lnR>
                      <a:noFill/>
                    </a:lnR>
                    <a:lnT>
                      <a:noFill/>
                    </a:lnT>
                    <a:lnB>
                      <a:noFill/>
                    </a:lnB>
                  </a:tcPr>
                </a:tc>
              </a:tr>
              <a:tr h="297180">
                <a:tc>
                  <a:txBody>
                    <a:bodyPr/>
                    <a:lstStyle/>
                    <a:p>
                      <a:pPr>
                        <a:defRPr sz="1100" b="1">
                          <a:solidFill>
                            <a:srgbClr val="7030A0"/>
                          </a:solidFill>
                          <a:latin typeface="Calibri"/>
                        </a:defRPr>
                      </a:pPr>
                      <a:r>
                        <a:t>7. Global Sea Food Market Size by Product Type (2025-2032)</a:t>
                      </a:r>
                    </a:p>
                  </a:txBody>
                  <a:tcPr>
                    <a:noFill/>
                    <a:lnL>
                      <a:noFill/>
                    </a:lnL>
                    <a:lnR>
                      <a:noFill/>
                    </a:lnR>
                    <a:lnT>
                      <a:noFill/>
                    </a:lnT>
                    <a:lnB>
                      <a:noFill/>
                    </a:lnB>
                  </a:tcPr>
                </a:tc>
                <a:tc>
                  <a:txBody>
                    <a:bodyPr/>
                    <a:lstStyle/>
                    <a:p>
                      <a:pPr>
                        <a:defRPr sz="1100" b="0">
                          <a:solidFill>
                            <a:srgbClr val="000000"/>
                          </a:solidFill>
                          <a:latin typeface="Calibri"/>
                        </a:defRPr>
                      </a:pPr>
                      <a:r>
                        <a:t>                    10.2.2. Germany</a:t>
                      </a:r>
                    </a:p>
                  </a:txBody>
                  <a:tcPr>
                    <a:noFill/>
                    <a:lnL>
                      <a:noFill/>
                    </a:lnL>
                    <a:lnR>
                      <a:noFill/>
                    </a:lnR>
                    <a:lnT>
                      <a:noFill/>
                    </a:lnT>
                    <a:lnB>
                      <a:noFill/>
                    </a:lnB>
                  </a:tcPr>
                </a:tc>
              </a:tr>
              <a:tr h="297180">
                <a:tc>
                  <a:txBody>
                    <a:bodyPr/>
                    <a:lstStyle/>
                    <a:p>
                      <a:pPr>
                        <a:defRPr sz="1100" b="0">
                          <a:solidFill>
                            <a:srgbClr val="000000"/>
                          </a:solidFill>
                          <a:latin typeface="Calibri"/>
                        </a:defRPr>
                      </a:pPr>
                      <a:r>
                        <a:t>          7.1. Fresh</a:t>
                      </a:r>
                    </a:p>
                  </a:txBody>
                  <a:tcPr>
                    <a:noFill/>
                    <a:lnL>
                      <a:noFill/>
                    </a:lnL>
                    <a:lnR>
                      <a:noFill/>
                    </a:lnR>
                    <a:lnT>
                      <a:noFill/>
                    </a:lnT>
                    <a:lnB>
                      <a:noFill/>
                    </a:lnB>
                  </a:tcPr>
                </a:tc>
                <a:tc>
                  <a:txBody>
                    <a:bodyPr/>
                    <a:lstStyle/>
                    <a:p>
                      <a:pPr>
                        <a:defRPr sz="1100" b="0">
                          <a:solidFill>
                            <a:srgbClr val="000000"/>
                          </a:solidFill>
                          <a:latin typeface="Calibri"/>
                        </a:defRPr>
                      </a:pPr>
                      <a:r>
                        <a:t>                    10.2.3. Spain</a:t>
                      </a:r>
                    </a:p>
                  </a:txBody>
                  <a:tcPr>
                    <a:noFill/>
                    <a:lnL>
                      <a:noFill/>
                    </a:lnL>
                    <a:lnR>
                      <a:noFill/>
                    </a:lnR>
                    <a:lnT>
                      <a:noFill/>
                    </a:lnT>
                    <a:lnB>
                      <a:noFill/>
                    </a:lnB>
                  </a:tcPr>
                </a:tc>
              </a:tr>
              <a:tr h="297180">
                <a:tc>
                  <a:txBody>
                    <a:bodyPr/>
                    <a:lstStyle/>
                    <a:p>
                      <a:pPr>
                        <a:defRPr sz="1100" b="0">
                          <a:solidFill>
                            <a:srgbClr val="000000"/>
                          </a:solidFill>
                          <a:latin typeface="Calibri"/>
                        </a:defRPr>
                      </a:pPr>
                      <a:r>
                        <a:t>          7.2. Frozen Dried</a:t>
                      </a:r>
                    </a:p>
                  </a:txBody>
                  <a:tcPr>
                    <a:noFill/>
                    <a:lnL>
                      <a:noFill/>
                    </a:lnL>
                    <a:lnR>
                      <a:noFill/>
                    </a:lnR>
                    <a:lnT>
                      <a:noFill/>
                    </a:lnT>
                    <a:lnB>
                      <a:noFill/>
                    </a:lnB>
                  </a:tcPr>
                </a:tc>
                <a:tc>
                  <a:txBody>
                    <a:bodyPr/>
                    <a:lstStyle/>
                    <a:p>
                      <a:pPr>
                        <a:defRPr sz="1100" b="0">
                          <a:solidFill>
                            <a:srgbClr val="000000"/>
                          </a:solidFill>
                          <a:latin typeface="Calibri"/>
                        </a:defRPr>
                      </a:pPr>
                      <a:r>
                        <a:t>                    10.2.4. France</a:t>
                      </a:r>
                    </a:p>
                  </a:txBody>
                  <a:tcPr>
                    <a:noFill/>
                    <a:lnL>
                      <a:noFill/>
                    </a:lnL>
                    <a:lnR>
                      <a:noFill/>
                    </a:lnR>
                    <a:lnT>
                      <a:noFill/>
                    </a:lnT>
                    <a:lnB>
                      <a:noFill/>
                    </a:lnB>
                  </a:tcPr>
                </a:tc>
              </a:tr>
              <a:tr h="297180">
                <a:tc>
                  <a:txBody>
                    <a:bodyPr/>
                    <a:lstStyle/>
                    <a:p>
                      <a:pPr>
                        <a:defRPr sz="1100" b="0">
                          <a:solidFill>
                            <a:srgbClr val="000000"/>
                          </a:solidFill>
                          <a:latin typeface="Calibri"/>
                        </a:defRPr>
                      </a:pPr>
                      <a:r>
                        <a:t>          7.3. Smoked</a:t>
                      </a:r>
                    </a:p>
                  </a:txBody>
                  <a:tcPr>
                    <a:noFill/>
                    <a:lnL>
                      <a:noFill/>
                    </a:lnL>
                    <a:lnR>
                      <a:noFill/>
                    </a:lnR>
                    <a:lnT>
                      <a:noFill/>
                    </a:lnT>
                    <a:lnB>
                      <a:noFill/>
                    </a:lnB>
                  </a:tcPr>
                </a:tc>
                <a:tc>
                  <a:txBody>
                    <a:bodyPr/>
                    <a:lstStyle/>
                    <a:p>
                      <a:pPr>
                        <a:defRPr sz="1100" b="0">
                          <a:solidFill>
                            <a:srgbClr val="000000"/>
                          </a:solidFill>
                          <a:latin typeface="Calibri"/>
                        </a:defRPr>
                      </a:pPr>
                      <a:r>
                        <a:t>                    10.2.5. Italy</a:t>
                      </a:r>
                    </a:p>
                  </a:txBody>
                  <a:tcPr>
                    <a:noFill/>
                    <a:lnL>
                      <a:noFill/>
                    </a:lnL>
                    <a:lnR>
                      <a:noFill/>
                    </a:lnR>
                    <a:lnT>
                      <a:noFill/>
                    </a:lnT>
                    <a:lnB>
                      <a:noFill/>
                    </a:lnB>
                  </a:tcPr>
                </a:tc>
              </a:tr>
              <a:tr h="297180">
                <a:tc>
                  <a:txBody>
                    <a:bodyPr/>
                    <a:lstStyle/>
                    <a:p>
                      <a:pPr>
                        <a:defRPr sz="1100" b="0">
                          <a:solidFill>
                            <a:srgbClr val="000000"/>
                          </a:solidFill>
                          <a:latin typeface="Calibri"/>
                        </a:defRPr>
                      </a:pPr>
                      <a:r>
                        <a:t>          7.4. Canned</a:t>
                      </a:r>
                    </a:p>
                  </a:txBody>
                  <a:tcPr>
                    <a:noFill/>
                    <a:lnL>
                      <a:noFill/>
                    </a:lnL>
                    <a:lnR>
                      <a:noFill/>
                    </a:lnR>
                    <a:lnT>
                      <a:noFill/>
                    </a:lnT>
                    <a:lnB>
                      <a:noFill/>
                    </a:lnB>
                  </a:tcPr>
                </a:tc>
                <a:tc>
                  <a:txBody>
                    <a:bodyPr/>
                    <a:lstStyle/>
                    <a:p>
                      <a:pPr>
                        <a:defRPr sz="1100" b="0">
                          <a:solidFill>
                            <a:srgbClr val="000000"/>
                          </a:solidFill>
                          <a:latin typeface="Calibri"/>
                        </a:defRPr>
                      </a:pPr>
                      <a:r>
                        <a:t>                    10.2.6. Rest of Europe</a:t>
                      </a:r>
                    </a:p>
                  </a:txBody>
                  <a:tcPr>
                    <a:noFill/>
                    <a:lnL>
                      <a:noFill/>
                    </a:lnL>
                    <a:lnR>
                      <a:noFill/>
                    </a:lnR>
                    <a:lnT>
                      <a:noFill/>
                    </a:lnT>
                    <a:lnB>
                      <a:noFill/>
                    </a:lnB>
                  </a:tcPr>
                </a:tc>
              </a:tr>
              <a:tr h="297180">
                <a:tc>
                  <a:txBody>
                    <a:bodyPr/>
                    <a:lstStyle/>
                    <a:p>
                      <a:pPr>
                        <a:defRPr sz="1100" b="1">
                          <a:solidFill>
                            <a:srgbClr val="7030A0"/>
                          </a:solidFill>
                          <a:latin typeface="Calibri"/>
                        </a:defRPr>
                      </a:pPr>
                      <a:r>
                        <a:t>8. Global Sea Food Market Size by Nature (2025-2032)</a:t>
                      </a:r>
                    </a:p>
                  </a:txBody>
                  <a:tcPr>
                    <a:noFill/>
                    <a:lnL>
                      <a:noFill/>
                    </a:lnL>
                    <a:lnR>
                      <a:noFill/>
                    </a:lnR>
                    <a:lnT>
                      <a:noFill/>
                    </a:lnT>
                    <a:lnB>
                      <a:noFill/>
                    </a:lnB>
                  </a:tcPr>
                </a:tc>
                <a:tc>
                  <a:txBody>
                    <a:bodyPr/>
                    <a:lstStyle/>
                    <a:p>
                      <a:pPr>
                        <a:defRPr sz="1100" b="0">
                          <a:solidFill>
                            <a:srgbClr val="000000"/>
                          </a:solidFill>
                          <a:latin typeface="Calibri"/>
                        </a:defRPr>
                      </a:pPr>
                      <a:r>
                        <a:t>          10.3. Asia-Pacific (By Type, By Product Type, By Nature, By Distribution Channel)</a:t>
                      </a:r>
                    </a:p>
                  </a:txBody>
                  <a:tcPr>
                    <a:noFill/>
                    <a:lnL>
                      <a:noFill/>
                    </a:lnL>
                    <a:lnR>
                      <a:noFill/>
                    </a:lnR>
                    <a:lnT>
                      <a:noFill/>
                    </a:lnT>
                    <a:lnB>
                      <a:noFill/>
                    </a:lnB>
                  </a:tcPr>
                </a:tc>
              </a:tr>
              <a:tr h="297180">
                <a:tc>
                  <a:txBody>
                    <a:bodyPr/>
                    <a:lstStyle/>
                    <a:p>
                      <a:pPr>
                        <a:defRPr sz="1100" b="0">
                          <a:solidFill>
                            <a:srgbClr val="000000"/>
                          </a:solidFill>
                          <a:latin typeface="Calibri"/>
                        </a:defRPr>
                      </a:pPr>
                      <a:r>
                        <a:t>          8.1. Organic</a:t>
                      </a:r>
                    </a:p>
                  </a:txBody>
                  <a:tcPr>
                    <a:noFill/>
                    <a:lnL>
                      <a:noFill/>
                    </a:lnL>
                    <a:lnR>
                      <a:noFill/>
                    </a:lnR>
                    <a:lnT>
                      <a:noFill/>
                    </a:lnT>
                    <a:lnB>
                      <a:noFill/>
                    </a:lnB>
                  </a:tcPr>
                </a:tc>
                <a:tc>
                  <a:txBody>
                    <a:bodyPr/>
                    <a:lstStyle/>
                    <a:p>
                      <a:pPr>
                        <a:defRPr sz="1100" b="0">
                          <a:solidFill>
                            <a:srgbClr val="000000"/>
                          </a:solidFill>
                          <a:latin typeface="Calibri"/>
                        </a:defRPr>
                      </a:pPr>
                      <a:r>
                        <a:t>                    10.3.1. China</a:t>
                      </a:r>
                    </a:p>
                  </a:txBody>
                  <a:tcPr>
                    <a:noFill/>
                    <a:lnL>
                      <a:noFill/>
                    </a:lnL>
                    <a:lnR>
                      <a:noFill/>
                    </a:lnR>
                    <a:lnT>
                      <a:noFill/>
                    </a:lnT>
                    <a:lnB>
                      <a:noFill/>
                    </a:lnB>
                  </a:tcPr>
                </a:tc>
              </a:tr>
              <a:tr h="297180">
                <a:tc>
                  <a:txBody>
                    <a:bodyPr/>
                    <a:lstStyle/>
                    <a:p>
                      <a:pPr>
                        <a:defRPr sz="1100" b="0">
                          <a:solidFill>
                            <a:srgbClr val="000000"/>
                          </a:solidFill>
                          <a:latin typeface="Calibri"/>
                        </a:defRPr>
                      </a:pPr>
                      <a:r>
                        <a:t>          8.2. Conventional</a:t>
                      </a:r>
                    </a:p>
                  </a:txBody>
                  <a:tcPr>
                    <a:noFill/>
                    <a:lnL>
                      <a:noFill/>
                    </a:lnL>
                    <a:lnR>
                      <a:noFill/>
                    </a:lnR>
                    <a:lnT>
                      <a:noFill/>
                    </a:lnT>
                    <a:lnB>
                      <a:noFill/>
                    </a:lnB>
                  </a:tcPr>
                </a:tc>
                <a:tc>
                  <a:txBody>
                    <a:bodyPr/>
                    <a:lstStyle/>
                    <a:p>
                      <a:pPr>
                        <a:defRPr sz="1100" b="0">
                          <a:solidFill>
                            <a:srgbClr val="000000"/>
                          </a:solidFill>
                          <a:latin typeface="Calibri"/>
                        </a:defRPr>
                      </a:pPr>
                      <a:r>
                        <a:t>                    10.3.2. India</a:t>
                      </a:r>
                    </a:p>
                  </a:txBody>
                  <a:tcPr>
                    <a:noFill/>
                    <a:lnL>
                      <a:noFill/>
                    </a:lnL>
                    <a:lnR>
                      <a:noFill/>
                    </a:lnR>
                    <a:lnT>
                      <a:noFill/>
                    </a:lnT>
                    <a:lnB>
                      <a:noFill/>
                    </a:lnB>
                  </a:tcPr>
                </a:tc>
              </a:tr>
              <a:tr h="297180">
                <a:tc>
                  <a:txBody>
                    <a:bodyPr/>
                    <a:lstStyle/>
                    <a:p>
                      <a:pPr>
                        <a:defRPr sz="1100" b="1">
                          <a:solidFill>
                            <a:srgbClr val="7030A0"/>
                          </a:solidFill>
                          <a:latin typeface="Calibri"/>
                        </a:defRPr>
                      </a:pPr>
                      <a:r>
                        <a:t>9. Global Sea Food Market Size by Distribution Channel (2025-2032)</a:t>
                      </a:r>
                    </a:p>
                  </a:txBody>
                  <a:tcPr>
                    <a:noFill/>
                    <a:lnL>
                      <a:noFill/>
                    </a:lnL>
                    <a:lnR>
                      <a:noFill/>
                    </a:lnR>
                    <a:lnT>
                      <a:noFill/>
                    </a:lnT>
                    <a:lnB>
                      <a:noFill/>
                    </a:lnB>
                  </a:tcPr>
                </a:tc>
                <a:tc>
                  <a:txBody>
                    <a:bodyPr/>
                    <a:lstStyle/>
                    <a:p>
                      <a:pPr>
                        <a:defRPr sz="1100" b="0">
                          <a:solidFill>
                            <a:srgbClr val="000000"/>
                          </a:solidFill>
                          <a:latin typeface="Calibri"/>
                        </a:defRPr>
                      </a:pPr>
                      <a:r>
                        <a:t>                    10.3.3. Japan</a:t>
                      </a:r>
                    </a:p>
                  </a:txBody>
                  <a:tcPr>
                    <a:noFill/>
                    <a:lnL>
                      <a:noFill/>
                    </a:lnL>
                    <a:lnR>
                      <a:noFill/>
                    </a:lnR>
                    <a:lnT>
                      <a:noFill/>
                    </a:lnT>
                    <a:lnB>
                      <a:noFill/>
                    </a:lnB>
                  </a:tcPr>
                </a:tc>
              </a:tr>
              <a:tr h="297180">
                <a:tc>
                  <a:txBody>
                    <a:bodyPr/>
                    <a:lstStyle/>
                    <a:p>
                      <a:pPr>
                        <a:defRPr sz="1100" b="0">
                          <a:solidFill>
                            <a:srgbClr val="000000"/>
                          </a:solidFill>
                          <a:latin typeface="Calibri"/>
                        </a:defRPr>
                      </a:pPr>
                      <a:r>
                        <a:t>          9.1. Supermarkets</a:t>
                      </a:r>
                    </a:p>
                  </a:txBody>
                  <a:tcPr>
                    <a:noFill/>
                    <a:lnL>
                      <a:noFill/>
                    </a:lnL>
                    <a:lnR>
                      <a:noFill/>
                    </a:lnR>
                    <a:lnT>
                      <a:noFill/>
                    </a:lnT>
                    <a:lnB>
                      <a:noFill/>
                    </a:lnB>
                  </a:tcPr>
                </a:tc>
                <a:tc>
                  <a:txBody>
                    <a:bodyPr/>
                    <a:lstStyle/>
                    <a:p>
                      <a:pPr>
                        <a:defRPr sz="1100" b="0">
                          <a:solidFill>
                            <a:srgbClr val="000000"/>
                          </a:solidFill>
                          <a:latin typeface="Calibri"/>
                        </a:defRPr>
                      </a:pPr>
                      <a:r>
                        <a:t>                    10.3.4. South Korea</a:t>
                      </a:r>
                    </a:p>
                  </a:txBody>
                  <a:tcPr>
                    <a:noFill/>
                    <a:lnL>
                      <a:noFill/>
                    </a:lnL>
                    <a:lnR>
                      <a:noFill/>
                    </a:lnR>
                    <a:lnT>
                      <a:noFill/>
                    </a:lnT>
                    <a:lnB>
                      <a:noFill/>
                    </a:lnB>
                  </a:tcPr>
                </a:tc>
              </a:tr>
              <a:tr h="297180">
                <a:tc>
                  <a:txBody>
                    <a:bodyPr/>
                    <a:lstStyle/>
                    <a:p>
                      <a:pPr>
                        <a:defRPr sz="1100" b="0">
                          <a:solidFill>
                            <a:srgbClr val="000000"/>
                          </a:solidFill>
                          <a:latin typeface="Calibri"/>
                        </a:defRPr>
                      </a:pPr>
                      <a:r>
                        <a:t>          9.2. Convenience Stores</a:t>
                      </a:r>
                    </a:p>
                  </a:txBody>
                  <a:tcPr>
                    <a:noFill/>
                    <a:lnL>
                      <a:noFill/>
                    </a:lnL>
                    <a:lnR>
                      <a:noFill/>
                    </a:lnR>
                    <a:lnT>
                      <a:noFill/>
                    </a:lnT>
                    <a:lnB>
                      <a:noFill/>
                    </a:lnB>
                  </a:tcPr>
                </a:tc>
                <a:tc>
                  <a:txBody>
                    <a:bodyPr/>
                    <a:lstStyle/>
                    <a:p>
                      <a:pPr>
                        <a:defRPr sz="1100" b="0">
                          <a:solidFill>
                            <a:srgbClr val="000000"/>
                          </a:solidFill>
                          <a:latin typeface="Calibri"/>
                        </a:defRPr>
                      </a:pPr>
                      <a:r>
                        <a:t>                    10.3.5.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9.3. Specialty Stores</a:t>
                      </a:r>
                    </a:p>
                  </a:txBody>
                  <a:tcPr>
                    <a:noFill/>
                    <a:lnL>
                      <a:noFill/>
                    </a:lnL>
                    <a:lnR>
                      <a:noFill/>
                    </a:lnR>
                    <a:lnT>
                      <a:noFill/>
                    </a:lnT>
                    <a:lnB>
                      <a:noFill/>
                    </a:lnB>
                  </a:tcPr>
                </a:tc>
                <a:tc>
                  <a:txBody>
                    <a:bodyPr/>
                    <a:lstStyle/>
                    <a:p>
                      <a:pPr>
                        <a:defRPr sz="1100" b="0">
                          <a:solidFill>
                            <a:srgbClr val="000000"/>
                          </a:solidFill>
                          <a:latin typeface="Calibri"/>
                        </a:defRPr>
                      </a:pPr>
                      <a:r>
                        <a:t>          10.4. Latin America (By Type, By Product Type, By Nature, By Distribution Channel)</a:t>
                      </a:r>
                    </a:p>
                  </a:txBody>
                  <a:tcPr>
                    <a:noFill/>
                    <a:lnL>
                      <a:noFill/>
                    </a:lnL>
                    <a:lnR>
                      <a:noFill/>
                    </a:lnR>
                    <a:lnT>
                      <a:noFill/>
                    </a:lnT>
                    <a:lnB>
                      <a:noFill/>
                    </a:lnB>
                  </a:tcPr>
                </a:tc>
              </a:tr>
              <a:tr h="297180">
                <a:tc>
                  <a:txBody>
                    <a:bodyPr/>
                    <a:lstStyle/>
                    <a:p>
                      <a:pPr>
                        <a:defRPr sz="1100" b="0">
                          <a:solidFill>
                            <a:srgbClr val="000000"/>
                          </a:solidFill>
                          <a:latin typeface="Calibri"/>
                        </a:defRPr>
                      </a:pPr>
                      <a:r>
                        <a:t>          9.4. Online Sales Channel</a:t>
                      </a:r>
                    </a:p>
                  </a:txBody>
                  <a:tcPr>
                    <a:noFill/>
                    <a:lnL>
                      <a:noFill/>
                    </a:lnL>
                    <a:lnR>
                      <a:noFill/>
                    </a:lnR>
                    <a:lnT>
                      <a:noFill/>
                    </a:lnT>
                    <a:lnB>
                      <a:noFill/>
                    </a:lnB>
                  </a:tcPr>
                </a:tc>
                <a:tc>
                  <a:txBody>
                    <a:bodyPr/>
                    <a:lstStyle/>
                    <a:p>
                      <a:pPr>
                        <a:defRPr sz="1100" b="0">
                          <a:solidFill>
                            <a:srgbClr val="000000"/>
                          </a:solidFill>
                          <a:latin typeface="Calibri"/>
                        </a:defRPr>
                      </a:pPr>
                      <a:r>
                        <a:t>                    10.4.1. Brazil</a:t>
                      </a:r>
                    </a:p>
                  </a:txBody>
                  <a:tcPr>
                    <a:noFill/>
                    <a:lnL>
                      <a:noFill/>
                    </a:lnL>
                    <a:lnR>
                      <a:noFill/>
                    </a:lnR>
                    <a:lnT>
                      <a:noFill/>
                    </a:lnT>
                    <a:lnB>
                      <a:noFill/>
                    </a:lnB>
                  </a:tcPr>
                </a:tc>
              </a:tr>
              <a:tr h="297180">
                <a:tc>
                  <a:txBody>
                    <a:bodyPr/>
                    <a:lstStyle/>
                    <a:p>
                      <a:pPr>
                        <a:defRPr sz="1100" b="0">
                          <a:solidFill>
                            <a:srgbClr val="000000"/>
                          </a:solidFill>
                          <a:latin typeface="Calibri"/>
                        </a:defRPr>
                      </a:pPr>
                      <a:r>
                        <a:t>          9.5. Other Distribution Channels</a:t>
                      </a:r>
                    </a:p>
                  </a:txBody>
                  <a:tcPr>
                    <a:noFill/>
                    <a:lnL>
                      <a:noFill/>
                    </a:lnL>
                    <a:lnR>
                      <a:noFill/>
                    </a:lnR>
                    <a:lnT>
                      <a:noFill/>
                    </a:lnT>
                    <a:lnB>
                      <a:noFill/>
                    </a:lnB>
                  </a:tcPr>
                </a:tc>
                <a:tc>
                  <a:txBody>
                    <a:bodyPr/>
                    <a:lstStyle/>
                    <a:p>
                      <a:pPr>
                        <a:defRPr sz="1100" b="0">
                          <a:solidFill>
                            <a:srgbClr val="000000"/>
                          </a:solidFill>
                          <a:latin typeface="Calibri"/>
                        </a:defRPr>
                      </a:pPr>
                      <a:r>
                        <a:t>                    10.4.2. Mexico</a:t>
                      </a:r>
                    </a:p>
                  </a:txBody>
                  <a:tcPr>
                    <a:noFill/>
                    <a:lnL>
                      <a:noFill/>
                    </a:lnL>
                    <a:lnR>
                      <a:noFill/>
                    </a:lnR>
                    <a:lnT>
                      <a:noFill/>
                    </a:lnT>
                    <a:lnB>
                      <a:noFill/>
                    </a:lnB>
                  </a:tcPr>
                </a:tc>
              </a:tr>
              <a:tr h="297180">
                <a:tc>
                  <a:txBody>
                    <a:bodyPr/>
                    <a:lstStyle/>
                    <a:p>
                      <a:pPr>
                        <a:defRPr sz="1100" b="1">
                          <a:solidFill>
                            <a:srgbClr val="7030A0"/>
                          </a:solidFill>
                          <a:latin typeface="Calibri"/>
                        </a:defRPr>
                      </a:pPr>
                      <a:r>
                        <a:t>10. Global Sea Food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10.4.3.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10.1. North America (By Type, By Product Type, By Nature, By Distribution Channel)</a:t>
                      </a:r>
                    </a:p>
                  </a:txBody>
                  <a:tcPr>
                    <a:noFill/>
                    <a:lnL>
                      <a:noFill/>
                    </a:lnL>
                    <a:lnR>
                      <a:noFill/>
                    </a:lnR>
                    <a:lnT>
                      <a:noFill/>
                    </a:lnT>
                    <a:lnB>
                      <a:noFill/>
                    </a:lnB>
                  </a:tcPr>
                </a:tc>
                <a:tc>
                  <a:txBody>
                    <a:bodyPr/>
                    <a:lstStyle/>
                    <a:p>
                      <a:pPr>
                        <a:defRPr sz="1100" b="0">
                          <a:solidFill>
                            <a:srgbClr val="000000"/>
                          </a:solidFill>
                          <a:latin typeface="Calibri"/>
                        </a:defRPr>
                      </a:pPr>
                      <a:r>
                        <a:t>          10.5. Middle East &amp; Africa (By Type, By Product Type, By Nature, By Distribution Channel)</a:t>
                      </a:r>
                    </a:p>
                  </a:txBody>
                  <a:tcPr>
                    <a:noFill/>
                    <a:lnL>
                      <a:noFill/>
                    </a:lnL>
                    <a:lnR>
                      <a:noFill/>
                    </a:lnR>
                    <a:lnT>
                      <a:noFill/>
                    </a:lnT>
                    <a:lnB>
                      <a:noFill/>
                    </a:lnB>
                  </a:tcPr>
                </a:tc>
              </a:tr>
              <a:tr h="297180">
                <a:tc>
                  <a:txBody>
                    <a:bodyPr/>
                    <a:lstStyle/>
                    <a:p>
                      <a:pPr>
                        <a:defRPr sz="1100" b="0">
                          <a:solidFill>
                            <a:srgbClr val="000000"/>
                          </a:solidFill>
                          <a:latin typeface="Calibri"/>
                        </a:defRPr>
                      </a:pPr>
                      <a:r>
                        <a:t>                    10.1.1. US</a:t>
                      </a:r>
                    </a:p>
                  </a:txBody>
                  <a:tcPr>
                    <a:noFill/>
                    <a:lnL>
                      <a:noFill/>
                    </a:lnL>
                    <a:lnR>
                      <a:noFill/>
                    </a:lnR>
                    <a:lnT>
                      <a:noFill/>
                    </a:lnT>
                    <a:lnB>
                      <a:noFill/>
                    </a:lnB>
                  </a:tcPr>
                </a:tc>
                <a:tc>
                  <a:txBody>
                    <a:bodyPr/>
                    <a:lstStyle/>
                    <a:p>
                      <a:pPr>
                        <a:defRPr sz="1100" b="0">
                          <a:solidFill>
                            <a:srgbClr val="000000"/>
                          </a:solidFill>
                          <a:latin typeface="Calibri"/>
                        </a:defRPr>
                      </a:pPr>
                      <a:r>
                        <a:t>                    10.5.1. GCC Countries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10.5.2. South Africa</a:t>
                      </a:r>
                    </a:p>
                  </a:txBody>
                  <a:tcPr>
                    <a:noFill/>
                    <a:lnL>
                      <a:noFill/>
                    </a:lnL>
                    <a:lnR>
                      <a:noFill/>
                    </a:lnR>
                    <a:lnT>
                      <a:noFill/>
                    </a:lnT>
                    <a:lnB>
                      <a:noFill/>
                    </a:lnB>
                  </a:tcPr>
                </a:tc>
                <a:tc>
                  <a:txBody>
                    <a:bodyPr/>
                    <a:lstStyle/>
                    <a:p>
                      <a:pPr>
                        <a:defRPr sz="1100" b="0">
                          <a:solidFill>
                            <a:srgbClr val="000000"/>
                          </a:solidFill>
                          <a:latin typeface="Calibri"/>
                        </a:defRPr>
                      </a:pPr>
                      <a:r>
                        <a:t>          12.7. Worldwide Seafood Enterprises</a:t>
                      </a:r>
                    </a:p>
                  </a:txBody>
                  <a:tcPr>
                    <a:noFill/>
                    <a:lnL>
                      <a:noFill/>
                    </a:lnL>
                    <a:lnR>
                      <a:noFill/>
                    </a:lnR>
                    <a:lnT>
                      <a:noFill/>
                    </a:lnT>
                    <a:lnB>
                      <a:noFill/>
                    </a:lnB>
                  </a:tcPr>
                </a:tc>
              </a:tr>
              <a:tr h="297180">
                <a:tc>
                  <a:txBody>
                    <a:bodyPr/>
                    <a:lstStyle/>
                    <a:p>
                      <a:pPr>
                        <a:defRPr sz="1100" b="0">
                          <a:solidFill>
                            <a:srgbClr val="000000"/>
                          </a:solidFill>
                          <a:latin typeface="Calibri"/>
                        </a:defRPr>
                      </a:pPr>
                      <a:r>
                        <a:t>                    10.5.3. Rest of Middle East &amp; Africa</a:t>
                      </a:r>
                    </a:p>
                  </a:txBody>
                  <a:tcPr>
                    <a:noFill/>
                    <a:lnL>
                      <a:noFill/>
                    </a:lnL>
                    <a:lnR>
                      <a:noFill/>
                    </a:lnR>
                    <a:lnT>
                      <a:noFill/>
                    </a:lnT>
                    <a:lnB>
                      <a:noFill/>
                    </a:lnB>
                  </a:tcPr>
                </a:tc>
                <a:tc>
                  <a:txBody>
                    <a:bodyPr/>
                    <a:lstStyle/>
                    <a:p>
                      <a:pPr>
                        <a:defRPr sz="1100" b="0">
                          <a:solidFill>
                            <a:srgbClr val="000000"/>
                          </a:solidFill>
                          <a:latin typeface="Calibri"/>
                        </a:defRPr>
                      </a:pPr>
                      <a:r>
                        <a:t>          12.8. Deep Sea Delicacies Inc.</a:t>
                      </a:r>
                    </a:p>
                  </a:txBody>
                  <a:tcPr>
                    <a:noFill/>
                    <a:lnL>
                      <a:noFill/>
                    </a:lnL>
                    <a:lnR>
                      <a:noFill/>
                    </a:lnR>
                    <a:lnT>
                      <a:noFill/>
                    </a:lnT>
                    <a:lnB>
                      <a:noFill/>
                    </a:lnB>
                  </a:tcPr>
                </a:tc>
              </a:tr>
              <a:tr h="297180">
                <a:tc>
                  <a:txBody>
                    <a:bodyPr/>
                    <a:lstStyle/>
                    <a:p>
                      <a:pPr>
                        <a:defRPr sz="1100" b="1">
                          <a:solidFill>
                            <a:srgbClr val="7030A0"/>
                          </a:solidFill>
                          <a:latin typeface="Calibri"/>
                        </a:defRPr>
                      </a:pPr>
                      <a:r>
                        <a:t>11. Competitive Dashboard</a:t>
                      </a:r>
                    </a:p>
                  </a:txBody>
                  <a:tcPr>
                    <a:noFill/>
                    <a:lnL>
                      <a:noFill/>
                    </a:lnL>
                    <a:lnR>
                      <a:noFill/>
                    </a:lnR>
                    <a:lnT>
                      <a:noFill/>
                    </a:lnT>
                    <a:lnB>
                      <a:noFill/>
                    </a:lnB>
                  </a:tcPr>
                </a:tc>
                <a:tc>
                  <a:txBody>
                    <a:bodyPr/>
                    <a:lstStyle/>
                    <a:p>
                      <a:pPr>
                        <a:defRPr sz="1100" b="0">
                          <a:solidFill>
                            <a:srgbClr val="000000"/>
                          </a:solidFill>
                          <a:latin typeface="Calibri"/>
                        </a:defRPr>
                      </a:pPr>
                      <a:r>
                        <a:t>          12.9. Ocean's Harvest Corporation</a:t>
                      </a:r>
                    </a:p>
                  </a:txBody>
                  <a:tcPr>
                    <a:noFill/>
                    <a:lnL>
                      <a:noFill/>
                    </a:lnL>
                    <a:lnR>
                      <a:noFill/>
                    </a:lnR>
                    <a:lnT>
                      <a:noFill/>
                    </a:lnT>
                    <a:lnB>
                      <a:noFill/>
                    </a:lnB>
                  </a:tcPr>
                </a:tc>
              </a:tr>
              <a:tr h="297180">
                <a:tc>
                  <a:txBody>
                    <a:bodyPr/>
                    <a:lstStyle/>
                    <a:p>
                      <a:pPr>
                        <a:defRPr sz="1100" b="0">
                          <a:solidFill>
                            <a:srgbClr val="000000"/>
                          </a:solidFill>
                          <a:latin typeface="Calibri"/>
                        </a:defRPr>
                      </a:pPr>
                      <a:r>
                        <a:t>          11.1. Top 5 Player Comparison</a:t>
                      </a:r>
                    </a:p>
                  </a:txBody>
                  <a:tcPr>
                    <a:noFill/>
                    <a:lnL>
                      <a:noFill/>
                    </a:lnL>
                    <a:lnR>
                      <a:noFill/>
                    </a:lnR>
                    <a:lnT>
                      <a:noFill/>
                    </a:lnT>
                    <a:lnB>
                      <a:noFill/>
                    </a:lnB>
                  </a:tcPr>
                </a:tc>
                <a:tc>
                  <a:txBody>
                    <a:bodyPr/>
                    <a:lstStyle/>
                    <a:p>
                      <a:pPr>
                        <a:defRPr sz="1100" b="0">
                          <a:solidFill>
                            <a:srgbClr val="000000"/>
                          </a:solidFill>
                          <a:latin typeface="Calibri"/>
                        </a:defRPr>
                      </a:pPr>
                      <a:r>
                        <a:t>          12.10. Global Aquaculture Supplies</a:t>
                      </a:r>
                    </a:p>
                  </a:txBody>
                  <a:tcPr>
                    <a:noFill/>
                    <a:lnL>
                      <a:noFill/>
                    </a:lnL>
                    <a:lnR>
                      <a:noFill/>
                    </a:lnR>
                    <a:lnT>
                      <a:noFill/>
                    </a:lnT>
                    <a:lnB>
                      <a:noFill/>
                    </a:lnB>
                  </a:tcPr>
                </a:tc>
              </a:tr>
              <a:tr h="297180">
                <a:tc>
                  <a:txBody>
                    <a:bodyPr/>
                    <a:lstStyle/>
                    <a:p>
                      <a:pPr>
                        <a:defRPr sz="1100" b="0">
                          <a:solidFill>
                            <a:srgbClr val="000000"/>
                          </a:solidFill>
                          <a:latin typeface="Calibri"/>
                        </a:defRPr>
                      </a:pPr>
                      <a:r>
                        <a:t>          11.2. Market Positioning of Key Players, 2024</a:t>
                      </a:r>
                    </a:p>
                  </a:txBody>
                  <a:tcPr>
                    <a:noFill/>
                    <a:lnL>
                      <a:noFill/>
                    </a:lnL>
                    <a:lnR>
                      <a:noFill/>
                    </a:lnR>
                    <a:lnT>
                      <a:noFill/>
                    </a:lnT>
                    <a:lnB>
                      <a:noFill/>
                    </a:lnB>
                  </a:tcPr>
                </a:tc>
                <a:tc>
                  <a:txBody>
                    <a:bodyPr/>
                    <a:lstStyle/>
                    <a:p>
                      <a:pPr>
                        <a:defRPr sz="1100" b="1">
                          <a:solidFill>
                            <a:srgbClr val="7030A0"/>
                          </a:solidFill>
                          <a:latin typeface="Calibri"/>
                        </a:defRPr>
                      </a:pPr>
                      <a:r>
                        <a:t>13. Conclusion &amp; Recommendation</a:t>
                      </a:r>
                    </a:p>
                  </a:txBody>
                  <a:tcPr>
                    <a:noFill/>
                    <a:lnL>
                      <a:noFill/>
                    </a:lnL>
                    <a:lnR>
                      <a:noFill/>
                    </a:lnR>
                    <a:lnT>
                      <a:noFill/>
                    </a:lnT>
                    <a:lnB>
                      <a:noFill/>
                    </a:lnB>
                  </a:tcPr>
                </a:tc>
              </a:tr>
              <a:tr h="297180">
                <a:tc>
                  <a:txBody>
                    <a:bodyPr/>
                    <a:lstStyle/>
                    <a:p>
                      <a:pPr>
                        <a:defRPr sz="1100" b="0">
                          <a:solidFill>
                            <a:srgbClr val="000000"/>
                          </a:solidFill>
                          <a:latin typeface="Calibri"/>
                        </a:defRPr>
                      </a:pPr>
                      <a:r>
                        <a:t>          11.3.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11.4. Recent Developments in the Market</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11.5. Company Market Share Analysis, 2024</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12. Key Company Profiles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12.1. Atlantic Seafood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12.1.1. Company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12.2. Global Fishery Co.</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12.3. Marine Delights Ltd.</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12.4. Aquatic Bounty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12.5. Blue Ocean Foods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12.6. Fresh Catch Seafood Ltd.</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Sea Food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